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7"/>
  </p:normalViewPr>
  <p:slideViewPr>
    <p:cSldViewPr snapToGrid="0" snapToObjects="1">
      <p:cViewPr varScale="1">
        <p:scale>
          <a:sx n="111" d="100"/>
          <a:sy n="111" d="100"/>
        </p:scale>
        <p:origin x="240"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8E9E-9778-8848-8968-E0DAAF80AB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FC6994-3B4D-EE43-B67B-3412A1B14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5F97A-D26E-854D-80A2-0C7E4353995D}"/>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5" name="Footer Placeholder 4">
            <a:extLst>
              <a:ext uri="{FF2B5EF4-FFF2-40B4-BE49-F238E27FC236}">
                <a16:creationId xmlns:a16="http://schemas.microsoft.com/office/drawing/2014/main" id="{0DA022C1-370B-CA42-B0E7-92001F322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D825D-D2C7-CF46-BF6E-939930DC480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70832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4E9A-2B0D-0A44-BC4D-F99E60EABE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E65A4-EA7B-0E43-B62C-3CF890DC98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04B41-8DC9-DF48-A134-065EA51813AA}"/>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5" name="Footer Placeholder 4">
            <a:extLst>
              <a:ext uri="{FF2B5EF4-FFF2-40B4-BE49-F238E27FC236}">
                <a16:creationId xmlns:a16="http://schemas.microsoft.com/office/drawing/2014/main" id="{31DF72EE-BCEE-464D-B082-0AF03440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B5FCC-58EF-C347-BDEF-3A533371878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11544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E0822-20F8-9C44-A77E-CFFACEC154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FCD26-AD70-E642-A45E-C67833B632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CAADF-99A7-D940-9044-7F29C6D2E5E4}"/>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5" name="Footer Placeholder 4">
            <a:extLst>
              <a:ext uri="{FF2B5EF4-FFF2-40B4-BE49-F238E27FC236}">
                <a16:creationId xmlns:a16="http://schemas.microsoft.com/office/drawing/2014/main" id="{921B8E24-9F72-1446-BEEB-710792CC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F0D7A-FEAE-AA43-97B4-C3E467A3D37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82301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509-C0C9-3A46-943C-72C541113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35684-4AA2-5140-B62A-981CCD5C0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1725A-571A-594F-8BAD-4A17263FCB92}"/>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5" name="Footer Placeholder 4">
            <a:extLst>
              <a:ext uri="{FF2B5EF4-FFF2-40B4-BE49-F238E27FC236}">
                <a16:creationId xmlns:a16="http://schemas.microsoft.com/office/drawing/2014/main" id="{12D08EE6-B572-6B4B-8B0A-F6C2C4FD6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EFAF-189D-2C42-83A7-DAFFDDC9E158}"/>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08300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1A4E-984A-D643-807A-2F1FD7D2D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28EBC-56F0-154B-8426-DD043B9C9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E3B549-4B89-BB42-94B3-9605AF19206C}"/>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5" name="Footer Placeholder 4">
            <a:extLst>
              <a:ext uri="{FF2B5EF4-FFF2-40B4-BE49-F238E27FC236}">
                <a16:creationId xmlns:a16="http://schemas.microsoft.com/office/drawing/2014/main" id="{14981E14-4A82-A340-A944-536C37C39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60F0-D406-F546-A33C-A2EDE0D09D5D}"/>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25359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C71F-3428-714C-8861-0CEC88AA8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83C6B-C2A0-D645-A4B2-7E7C1A15E3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66033-B1A3-474D-86E9-C7F7780134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FC40E0-A1C9-F242-932F-A5128CF53562}"/>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6" name="Footer Placeholder 5">
            <a:extLst>
              <a:ext uri="{FF2B5EF4-FFF2-40B4-BE49-F238E27FC236}">
                <a16:creationId xmlns:a16="http://schemas.microsoft.com/office/drawing/2014/main" id="{2C7C821D-7B2B-E942-A543-BE197EC714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71EC2-4C5B-0C41-A7BB-F4CBFD084DE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95818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6789-6582-404D-A4BF-2B5F006DE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37B3-470F-0249-A68A-917B95156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B7D37F-40BB-E444-BD8D-D7FBDDC8A1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AD13D-F241-E444-B9F6-552F90AB9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EA69E-6E11-2242-94E5-BEA0669008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0943B0-6861-DC4D-A536-920FFDEEAF76}"/>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8" name="Footer Placeholder 7">
            <a:extLst>
              <a:ext uri="{FF2B5EF4-FFF2-40B4-BE49-F238E27FC236}">
                <a16:creationId xmlns:a16="http://schemas.microsoft.com/office/drawing/2014/main" id="{C8AC5546-761E-A84E-8227-511D758D3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04046-B758-4249-9BCB-A1D94273FA0C}"/>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2004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33E8-DC0B-6547-BE0F-6D10E54F7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7E322-E791-D349-8B3E-DED7F0570016}"/>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4" name="Footer Placeholder 3">
            <a:extLst>
              <a:ext uri="{FF2B5EF4-FFF2-40B4-BE49-F238E27FC236}">
                <a16:creationId xmlns:a16="http://schemas.microsoft.com/office/drawing/2014/main" id="{B7764B96-90EA-6F43-93E2-082251B139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57BA5-087F-AE42-A3E6-CB83757389C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5840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27B15-83B0-D64E-83E9-B09E3F880BFA}"/>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3" name="Footer Placeholder 2">
            <a:extLst>
              <a:ext uri="{FF2B5EF4-FFF2-40B4-BE49-F238E27FC236}">
                <a16:creationId xmlns:a16="http://schemas.microsoft.com/office/drawing/2014/main" id="{2584A317-456D-CE43-829C-61E033F8F4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A3EF4-6318-7142-92F5-928DE3A54455}"/>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965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9521-483C-9B48-85C8-22A4447FB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15E4-A7D1-664D-B61E-7D90B7819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CBF8A4-77DF-E447-95C9-DDFE3DA16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34F7B7-0484-0044-818E-71E728CD6104}"/>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6" name="Footer Placeholder 5">
            <a:extLst>
              <a:ext uri="{FF2B5EF4-FFF2-40B4-BE49-F238E27FC236}">
                <a16:creationId xmlns:a16="http://schemas.microsoft.com/office/drawing/2014/main" id="{A708B9F1-9752-A24C-B576-355D66376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4C41A-B0BC-CD41-9F02-FB437FE01FF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67155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FD5-A24A-4644-BB44-EB0D2E55E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E6F23-3759-EE40-A44C-EC71D99A6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A0B8BA-AB11-314E-A645-6E409CE06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D8F292-99D9-5142-9F55-661C3EAF2F4A}"/>
              </a:ext>
            </a:extLst>
          </p:cNvPr>
          <p:cNvSpPr>
            <a:spLocks noGrp="1"/>
          </p:cNvSpPr>
          <p:nvPr>
            <p:ph type="dt" sz="half" idx="10"/>
          </p:nvPr>
        </p:nvSpPr>
        <p:spPr/>
        <p:txBody>
          <a:bodyPr/>
          <a:lstStyle/>
          <a:p>
            <a:fld id="{09028681-235B-D044-9CEC-8E0AE4972C53}" type="datetimeFigureOut">
              <a:rPr lang="en-US" smtClean="0"/>
              <a:t>11/15/18</a:t>
            </a:fld>
            <a:endParaRPr lang="en-US"/>
          </a:p>
        </p:txBody>
      </p:sp>
      <p:sp>
        <p:nvSpPr>
          <p:cNvPr id="6" name="Footer Placeholder 5">
            <a:extLst>
              <a:ext uri="{FF2B5EF4-FFF2-40B4-BE49-F238E27FC236}">
                <a16:creationId xmlns:a16="http://schemas.microsoft.com/office/drawing/2014/main" id="{9AE19F17-573F-654C-81D0-5F7FAC57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4666D-A8D9-2740-BC29-17F9157CAA6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6387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71B3E-D2AF-894C-AFB3-5E0B74996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4C48BE-BC20-8A4C-8DD1-1868F61DD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4F06A-7DBD-A14E-84C8-383EA0605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28681-235B-D044-9CEC-8E0AE4972C53}" type="datetimeFigureOut">
              <a:rPr lang="en-US" smtClean="0"/>
              <a:t>11/15/18</a:t>
            </a:fld>
            <a:endParaRPr lang="en-US"/>
          </a:p>
        </p:txBody>
      </p:sp>
      <p:sp>
        <p:nvSpPr>
          <p:cNvPr id="5" name="Footer Placeholder 4">
            <a:extLst>
              <a:ext uri="{FF2B5EF4-FFF2-40B4-BE49-F238E27FC236}">
                <a16:creationId xmlns:a16="http://schemas.microsoft.com/office/drawing/2014/main" id="{FF9CD0B4-2AFA-6C44-85B1-9E1D10A33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2D3D9-419B-6947-B3CC-701E9A690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B91FA-77BE-B14B-8D14-3B2BFE503B37}" type="slidenum">
              <a:rPr lang="en-US" smtClean="0"/>
              <a:t>‹#›</a:t>
            </a:fld>
            <a:endParaRPr lang="en-US"/>
          </a:p>
        </p:txBody>
      </p:sp>
    </p:spTree>
    <p:extLst>
      <p:ext uri="{BB962C8B-B14F-4D97-AF65-F5344CB8AC3E}">
        <p14:creationId xmlns:p14="http://schemas.microsoft.com/office/powerpoint/2010/main" val="2015111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97B21-134A-F241-9D3A-87AED4029A42}"/>
              </a:ext>
            </a:extLst>
          </p:cNvPr>
          <p:cNvSpPr txBox="1"/>
          <p:nvPr/>
        </p:nvSpPr>
        <p:spPr>
          <a:xfrm>
            <a:off x="694480" y="1134318"/>
            <a:ext cx="10428790"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comparison of the top 10 biological process (BP), cellular composition (CC) and molecular function (MF) GO terms from enrichment analysis by DAVID versus NetBAS. The </a:t>
            </a:r>
            <a:r>
              <a:rPr lang="en-US" sz="2400" i="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-values of enriched GO term by DAVID are converted to normal distribution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scores and scaled to match the maximum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 by NetBAS. Both methods indicate that GO:0060070 (canonical </a:t>
            </a:r>
            <a:r>
              <a:rPr lang="en-US" sz="2400" dirty="0" err="1">
                <a:latin typeface="Arial" panose="020B0604020202020204" pitchFamily="34" charset="0"/>
                <a:cs typeface="Arial" panose="020B0604020202020204" pitchFamily="34" charset="0"/>
              </a:rPr>
              <a:t>Wnt</a:t>
            </a:r>
            <a:r>
              <a:rPr lang="en-US" sz="2400" dirty="0">
                <a:latin typeface="Arial" panose="020B0604020202020204" pitchFamily="34" charset="0"/>
                <a:cs typeface="Arial" panose="020B0604020202020204" pitchFamily="34" charset="0"/>
              </a:rPr>
              <a:t> signaling pathway) is the mostly enriched BP term. The NetBAS gives GO:0005109 (frizzled binding) is the most enriched MF term, however, it was not predicted by DAVID, although this function is carried by the FDZ5 protein with the highest differential fitness score (NM2017). The terms GO:0003824 (catalytic activity), and GO:0016740 (transferase activity), are the top two enriched MF terms by DAVID, however, using NetBAS, they were either moderately enriched or even suppressed.</a:t>
            </a:r>
          </a:p>
        </p:txBody>
      </p:sp>
    </p:spTree>
    <p:extLst>
      <p:ext uri="{BB962C8B-B14F-4D97-AF65-F5344CB8AC3E}">
        <p14:creationId xmlns:p14="http://schemas.microsoft.com/office/powerpoint/2010/main" val="200135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69555B-B85E-A34E-B470-51A5D948AC6E}"/>
              </a:ext>
            </a:extLst>
          </p:cNvPr>
          <p:cNvGraphicFramePr>
            <a:graphicFrameLocks noGrp="1"/>
          </p:cNvGraphicFramePr>
          <p:nvPr>
            <p:extLst>
              <p:ext uri="{D42A27DB-BD31-4B8C-83A1-F6EECF244321}">
                <p14:modId xmlns:p14="http://schemas.microsoft.com/office/powerpoint/2010/main" val="1557209004"/>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GO:0060070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canonical Wnt signaling pathway (p=4.2e-6)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GO:0060070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canonical Wnt signaling pathway (z=17.0)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5154617"/>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GO:0006099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tricarboxylic acid cycle (p=2.1e-4)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GO:0061024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membrane organization (z=13.4)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3945848"/>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GO:0009058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biosynthetic process (p=2.5e-4)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GO:0008286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insulin receptor signaling pathway (z=11.9)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355810"/>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GO:0033146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regulation of intracellular estrogen receptor signaling pathway (p=3.7e-4)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GO:0045893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positive regulation of transcription, DNA-templated (z=11.2)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154736"/>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GO:0006782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protoporphyrinogen IX biosynthetic process (p=5.4e-4)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GO:0035567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non-canonical Wnt signaling pathway (z=11.2)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1499252"/>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GO:0006783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heme biosynthetic process (p=6.2e-4)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GO:0090090</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negative regulation of canonical Wnt signaling pathway (z=9.5)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560213"/>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GO:0045600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positive regulation of fat cell differentiation (p=0.0020)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GO:0006986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response to unfolded protein (z=9.0)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8835482"/>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GO:0045893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positive regulation of transcription, DNA-templated (p=0.0024)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GO:0090263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positive regulation of canonical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Wnt</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signaling pathway (z=8.9)</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6093038"/>
                  </a:ext>
                </a:extLst>
              </a:tr>
              <a:tr h="4885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GO:0016055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Wnt signaling pathway (p=0.0034)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GO:1904886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beta-catenin destruction complex disassembly (z=8.9)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8278660"/>
                  </a:ext>
                </a:extLst>
              </a:tr>
              <a:tr h="68396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GO:0044332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Wnt signaling pathway involved in dorsal/ventral axis specification (p=0.0035)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GO:0045165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cell fate commitment (z=8.9)</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DC92210-55BD-6F48-BBC4-1E2991A108EA}"/>
              </a:ext>
            </a:extLst>
          </p:cNvPr>
          <p:cNvSpPr txBox="1"/>
          <p:nvPr/>
        </p:nvSpPr>
        <p:spPr>
          <a:xfrm>
            <a:off x="385484" y="430306"/>
            <a:ext cx="4285917" cy="369332"/>
          </a:xfrm>
          <a:prstGeom prst="rect">
            <a:avLst/>
          </a:prstGeom>
          <a:noFill/>
        </p:spPr>
        <p:txBody>
          <a:bodyPr wrap="none" rtlCol="0">
            <a:spAutoFit/>
          </a:bodyPr>
          <a:lstStyle/>
          <a:p>
            <a:r>
              <a:rPr lang="en-US" dirty="0"/>
              <a:t>Top 10 enriched BP terms, DAVID vs NetBAS</a:t>
            </a:r>
          </a:p>
        </p:txBody>
      </p:sp>
      <p:pic>
        <p:nvPicPr>
          <p:cNvPr id="3" name="Picture 2">
            <a:extLst>
              <a:ext uri="{FF2B5EF4-FFF2-40B4-BE49-F238E27FC236}">
                <a16:creationId xmlns:a16="http://schemas.microsoft.com/office/drawing/2014/main" id="{5CE2DA8A-381A-8D48-B294-A6434D0FDBFA}"/>
              </a:ext>
            </a:extLst>
          </p:cNvPr>
          <p:cNvPicPr>
            <a:picLocks noChangeAspect="1"/>
          </p:cNvPicPr>
          <p:nvPr/>
        </p:nvPicPr>
        <p:blipFill rotWithShape="1">
          <a:blip r:embed="rId2"/>
          <a:srcRect l="26022" t="21046" b="5882"/>
          <a:stretch/>
        </p:blipFill>
        <p:spPr>
          <a:xfrm>
            <a:off x="8887768" y="1385445"/>
            <a:ext cx="3156789" cy="5345363"/>
          </a:xfrm>
          <a:prstGeom prst="rect">
            <a:avLst/>
          </a:prstGeom>
        </p:spPr>
      </p:pic>
    </p:spTree>
    <p:extLst>
      <p:ext uri="{BB962C8B-B14F-4D97-AF65-F5344CB8AC3E}">
        <p14:creationId xmlns:p14="http://schemas.microsoft.com/office/powerpoint/2010/main" val="179846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F5E47-35C2-D84A-9F1D-E95CA28BA191}"/>
              </a:ext>
            </a:extLst>
          </p:cNvPr>
          <p:cNvSpPr txBox="1"/>
          <p:nvPr/>
        </p:nvSpPr>
        <p:spPr>
          <a:xfrm>
            <a:off x="322731" y="493059"/>
            <a:ext cx="4285917" cy="369332"/>
          </a:xfrm>
          <a:prstGeom prst="rect">
            <a:avLst/>
          </a:prstGeom>
          <a:noFill/>
        </p:spPr>
        <p:txBody>
          <a:bodyPr wrap="none" rtlCol="0">
            <a:spAutoFit/>
          </a:bodyPr>
          <a:lstStyle/>
          <a:p>
            <a:r>
              <a:rPr lang="en-US" dirty="0"/>
              <a:t>Top 10 enriched CC terms, DAVID vs NetBAS</a:t>
            </a:r>
          </a:p>
        </p:txBody>
      </p:sp>
      <p:graphicFrame>
        <p:nvGraphicFramePr>
          <p:cNvPr id="12" name="Table 11">
            <a:extLst>
              <a:ext uri="{FF2B5EF4-FFF2-40B4-BE49-F238E27FC236}">
                <a16:creationId xmlns:a16="http://schemas.microsoft.com/office/drawing/2014/main" id="{BE73B8C4-C77F-774E-989C-A9C81B59FE9A}"/>
              </a:ext>
            </a:extLst>
          </p:cNvPr>
          <p:cNvGraphicFramePr>
            <a:graphicFrameLocks noGrp="1"/>
          </p:cNvGraphicFramePr>
          <p:nvPr>
            <p:extLst>
              <p:ext uri="{D42A27DB-BD31-4B8C-83A1-F6EECF244321}">
                <p14:modId xmlns:p14="http://schemas.microsoft.com/office/powerpoint/2010/main" val="2336190632"/>
              </p:ext>
            </p:extLst>
          </p:nvPr>
        </p:nvGraphicFramePr>
        <p:xfrm>
          <a:off x="230095" y="1286867"/>
          <a:ext cx="8501530" cy="5093622"/>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884790">
                  <a:extLst>
                    <a:ext uri="{9D8B030D-6E8A-4147-A177-3AD203B41FA5}">
                      <a16:colId xmlns:a16="http://schemas.microsoft.com/office/drawing/2014/main" val="3767466009"/>
                    </a:ext>
                  </a:extLst>
                </a:gridCol>
                <a:gridCol w="1093695">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133501">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mitochondrial matrix (p=3.4e-6)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GO:0070062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extracellular exosome (z=14.0)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5154617"/>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GO:0005829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cytosol (p=4.2e-6)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GO:0005829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cytosol (z=12.3)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3945848"/>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GO:0042470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melanosome (p=1.8e-5)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GO:0005737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cytoplasm (z=12.2)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355810"/>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GO:0005739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mitochondrion (p=2.6e-4)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mitochondrial matrix (z=12.0)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154736"/>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GO:0005783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endoplasmic reticulum (p=0.0017)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GO:0030665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clathrin-coated vesicle membrane (z=12.0)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1499252"/>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GO:0005789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endoplasmic reticulum membrane (p=0.0057)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GO:0016592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mediator complex (z=11.0)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560213"/>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GO:0043231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intracellular membrane-bounded organelle (p=0.0083)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GO:0005765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lysosomal membrane (z=10.5)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8835482"/>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GO:1990909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Wnt signalosome (p=0.017)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GO:0043209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myelin sheath (z=9.6)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6093038"/>
                  </a:ext>
                </a:extLst>
              </a:tr>
              <a:tr h="454602">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GO:0016020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membrane (p=0.019)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GO:0030136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clathrin-coated vesicle (z=9.6)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8278660"/>
                  </a:ext>
                </a:extLst>
              </a:tr>
              <a:tr h="636444">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GO:0043234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protein complex (0.022)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GO:0005739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mitochondrion (z=8.6)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8419435"/>
                  </a:ext>
                </a:extLst>
              </a:tr>
            </a:tbl>
          </a:graphicData>
        </a:graphic>
      </p:graphicFrame>
      <p:pic>
        <p:nvPicPr>
          <p:cNvPr id="3" name="Picture 2">
            <a:extLst>
              <a:ext uri="{FF2B5EF4-FFF2-40B4-BE49-F238E27FC236}">
                <a16:creationId xmlns:a16="http://schemas.microsoft.com/office/drawing/2014/main" id="{32A04FF9-6DBA-4043-AB3D-2B8568938F1A}"/>
              </a:ext>
            </a:extLst>
          </p:cNvPr>
          <p:cNvPicPr>
            <a:picLocks noChangeAspect="1"/>
          </p:cNvPicPr>
          <p:nvPr/>
        </p:nvPicPr>
        <p:blipFill rotWithShape="1">
          <a:blip r:embed="rId2"/>
          <a:srcRect l="25793" t="20759" b="4836"/>
          <a:stretch/>
        </p:blipFill>
        <p:spPr>
          <a:xfrm>
            <a:off x="8912505" y="1083427"/>
            <a:ext cx="3166561" cy="5442875"/>
          </a:xfrm>
          <a:prstGeom prst="rect">
            <a:avLst/>
          </a:prstGeom>
        </p:spPr>
      </p:pic>
    </p:spTree>
    <p:extLst>
      <p:ext uri="{BB962C8B-B14F-4D97-AF65-F5344CB8AC3E}">
        <p14:creationId xmlns:p14="http://schemas.microsoft.com/office/powerpoint/2010/main" val="232634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B07648-3174-DD42-8D29-B778C2415B76}"/>
              </a:ext>
            </a:extLst>
          </p:cNvPr>
          <p:cNvSpPr txBox="1"/>
          <p:nvPr/>
        </p:nvSpPr>
        <p:spPr>
          <a:xfrm>
            <a:off x="385484" y="430306"/>
            <a:ext cx="4345228" cy="369332"/>
          </a:xfrm>
          <a:prstGeom prst="rect">
            <a:avLst/>
          </a:prstGeom>
          <a:noFill/>
        </p:spPr>
        <p:txBody>
          <a:bodyPr wrap="none" rtlCol="0">
            <a:spAutoFit/>
          </a:bodyPr>
          <a:lstStyle/>
          <a:p>
            <a:r>
              <a:rPr lang="en-US" dirty="0"/>
              <a:t>Top 10 enriched MF terms, DAVID vs NetBAS</a:t>
            </a:r>
          </a:p>
        </p:txBody>
      </p:sp>
      <p:pic>
        <p:nvPicPr>
          <p:cNvPr id="3" name="Picture 2">
            <a:extLst>
              <a:ext uri="{FF2B5EF4-FFF2-40B4-BE49-F238E27FC236}">
                <a16:creationId xmlns:a16="http://schemas.microsoft.com/office/drawing/2014/main" id="{84E12DD7-B532-2B47-9BC1-85EEBC3B1C67}"/>
              </a:ext>
            </a:extLst>
          </p:cNvPr>
          <p:cNvPicPr>
            <a:picLocks noChangeAspect="1"/>
          </p:cNvPicPr>
          <p:nvPr/>
        </p:nvPicPr>
        <p:blipFill rotWithShape="1">
          <a:blip r:embed="rId2"/>
          <a:srcRect l="26695" t="21046" b="5751"/>
          <a:stretch/>
        </p:blipFill>
        <p:spPr>
          <a:xfrm>
            <a:off x="8702552" y="719800"/>
            <a:ext cx="3128071" cy="5354946"/>
          </a:xfrm>
          <a:prstGeom prst="rect">
            <a:avLst/>
          </a:prstGeom>
        </p:spPr>
      </p:pic>
      <p:graphicFrame>
        <p:nvGraphicFramePr>
          <p:cNvPr id="7" name="Table 6">
            <a:extLst>
              <a:ext uri="{FF2B5EF4-FFF2-40B4-BE49-F238E27FC236}">
                <a16:creationId xmlns:a16="http://schemas.microsoft.com/office/drawing/2014/main" id="{BE9727DC-E1B0-EC44-A0FF-69D24E2ECE3B}"/>
              </a:ext>
            </a:extLst>
          </p:cNvPr>
          <p:cNvGraphicFramePr>
            <a:graphicFrameLocks noGrp="1"/>
          </p:cNvGraphicFramePr>
          <p:nvPr>
            <p:extLst>
              <p:ext uri="{D42A27DB-BD31-4B8C-83A1-F6EECF244321}">
                <p14:modId xmlns:p14="http://schemas.microsoft.com/office/powerpoint/2010/main" val="846531933"/>
              </p:ext>
            </p:extLst>
          </p:nvPr>
        </p:nvGraphicFramePr>
        <p:xfrm>
          <a:off x="259016" y="1766029"/>
          <a:ext cx="8295530" cy="4164458"/>
        </p:xfrm>
        <a:graphic>
          <a:graphicData uri="http://schemas.openxmlformats.org/drawingml/2006/table">
            <a:tbl>
              <a:tblPr firstRow="1" bandRow="1">
                <a:tableStyleId>{5C22544A-7EE6-4342-B048-85BDC9FD1C3A}</a:tableStyleId>
              </a:tblPr>
              <a:tblGrid>
                <a:gridCol w="398059">
                  <a:extLst>
                    <a:ext uri="{9D8B030D-6E8A-4147-A177-3AD203B41FA5}">
                      <a16:colId xmlns:a16="http://schemas.microsoft.com/office/drawing/2014/main" val="1598514153"/>
                    </a:ext>
                  </a:extLst>
                </a:gridCol>
                <a:gridCol w="1044403">
                  <a:extLst>
                    <a:ext uri="{9D8B030D-6E8A-4147-A177-3AD203B41FA5}">
                      <a16:colId xmlns:a16="http://schemas.microsoft.com/office/drawing/2014/main" val="1534670254"/>
                    </a:ext>
                  </a:extLst>
                </a:gridCol>
                <a:gridCol w="3243808">
                  <a:extLst>
                    <a:ext uri="{9D8B030D-6E8A-4147-A177-3AD203B41FA5}">
                      <a16:colId xmlns:a16="http://schemas.microsoft.com/office/drawing/2014/main" val="2904044341"/>
                    </a:ext>
                  </a:extLst>
                </a:gridCol>
                <a:gridCol w="1051380">
                  <a:extLst>
                    <a:ext uri="{9D8B030D-6E8A-4147-A177-3AD203B41FA5}">
                      <a16:colId xmlns:a16="http://schemas.microsoft.com/office/drawing/2014/main" val="3458417525"/>
                    </a:ext>
                  </a:extLst>
                </a:gridCol>
                <a:gridCol w="2557880">
                  <a:extLst>
                    <a:ext uri="{9D8B030D-6E8A-4147-A177-3AD203B41FA5}">
                      <a16:colId xmlns:a16="http://schemas.microsoft.com/office/drawing/2014/main" val="3689158078"/>
                    </a:ext>
                  </a:extLst>
                </a:gridCol>
              </a:tblGrid>
              <a:tr h="370840">
                <a:tc>
                  <a:txBody>
                    <a:bodyPr/>
                    <a:lstStyle/>
                    <a:p>
                      <a:endParaRPr lang="en-US" dirty="0"/>
                    </a:p>
                  </a:txBody>
                  <a:tcPr/>
                </a:tc>
                <a:tc gridSpan="2">
                  <a:txBody>
                    <a:bodyPr/>
                    <a:lstStyle/>
                    <a:p>
                      <a:pPr algn="ctr"/>
                      <a:r>
                        <a:rPr lang="en-US" dirty="0">
                          <a:latin typeface="Arial" panose="020B0604020202020204" pitchFamily="34" charset="0"/>
                          <a:cs typeface="Arial" panose="020B0604020202020204" pitchFamily="34" charset="0"/>
                        </a:rPr>
                        <a:t>DAVID</a:t>
                      </a:r>
                    </a:p>
                  </a:txBody>
                  <a:tcPr/>
                </a:tc>
                <a:tc hMerge="1">
                  <a:txBody>
                    <a:bodyPr/>
                    <a:lstStyle/>
                    <a:p>
                      <a:endParaRPr lang="en-US" dirty="0"/>
                    </a:p>
                  </a:txBody>
                  <a:tcPr/>
                </a:tc>
                <a:tc gridSpan="2">
                  <a:txBody>
                    <a:bodyPr/>
                    <a:lstStyle/>
                    <a:p>
                      <a:pPr algn="ctr"/>
                      <a:r>
                        <a:rPr lang="en-US" dirty="0">
                          <a:latin typeface="Arial" panose="020B0604020202020204" pitchFamily="34" charset="0"/>
                          <a:cs typeface="Arial" panose="020B0604020202020204" pitchFamily="34" charset="0"/>
                        </a:rPr>
                        <a:t>NetBAS</a:t>
                      </a:r>
                    </a:p>
                  </a:txBody>
                  <a:tcPr/>
                </a:tc>
                <a:tc hMerge="1">
                  <a:txBody>
                    <a:bodyPr/>
                    <a:lstStyle/>
                    <a:p>
                      <a:endParaRPr lang="en-US" dirty="0"/>
                    </a:p>
                  </a:txBody>
                  <a:tcPr/>
                </a:tc>
                <a:extLst>
                  <a:ext uri="{0D108BD9-81ED-4DB2-BD59-A6C34878D82A}">
                    <a16:rowId xmlns:a16="http://schemas.microsoft.com/office/drawing/2014/main" val="3482218832"/>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GO:0003824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catalytic activity (p=2.8e-4)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GO:0005109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frizzled binding (z=15.9)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7041412"/>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GO:0005515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protein binding (p=2.9e-4)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GO:0017147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Wnt-protein binding (z=12.3)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5278567"/>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GO:0016740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transferase activity (p=5.1e-4)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GO:0008013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beta-catenin binding (z=11.0)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4799171"/>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GO:0005524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ATP binding (p=8.8e-4)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GO:0005524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ATP binding (z=10.7)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8524312"/>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GO:0017147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Wnt-protein binding (p=0.0028)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GO:0030276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clathrin binding (z=9.8)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3158758"/>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GO:0044212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transcription regulatory region DNA binding (p=0.0081)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GO:0016922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nuclear receptor binding (z=9.3)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9130343"/>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GO:0003713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transcription coactivator activity (p=0.0085)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GO:0051082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unfolded protein binding (z=8.9)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2083959"/>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GO:0005049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nuclear export signal receptor activity (p=0.0095)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GO:0030170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pyridoxal phosphate binding (z=8.5)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0470120"/>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GO:0042802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identical protein binding (p=0.0096)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GO:0048018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receptor ligand activity (z=8.5)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6914761"/>
                  </a:ext>
                </a:extLst>
              </a:tr>
              <a:tr h="370840">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GO:0042803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protein homodimerization activity (p=0.014)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GO:0045296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cadherin binding (z=8.2)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1534060"/>
                  </a:ext>
                </a:extLst>
              </a:tr>
            </a:tbl>
          </a:graphicData>
        </a:graphic>
      </p:graphicFrame>
    </p:spTree>
    <p:extLst>
      <p:ext uri="{BB962C8B-B14F-4D97-AF65-F5344CB8AC3E}">
        <p14:creationId xmlns:p14="http://schemas.microsoft.com/office/powerpoint/2010/main" val="177642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B87E07-45A8-F14C-8591-37771F00FDE5}"/>
              </a:ext>
            </a:extLst>
          </p:cNvPr>
          <p:cNvPicPr>
            <a:picLocks noChangeAspect="1"/>
          </p:cNvPicPr>
          <p:nvPr/>
        </p:nvPicPr>
        <p:blipFill rotWithShape="1">
          <a:blip r:embed="rId2"/>
          <a:srcRect l="26371" t="21096" b="5697"/>
          <a:stretch/>
        </p:blipFill>
        <p:spPr>
          <a:xfrm>
            <a:off x="3972900" y="1092642"/>
            <a:ext cx="2945515" cy="5020530"/>
          </a:xfrm>
          <a:prstGeom prst="rect">
            <a:avLst/>
          </a:prstGeom>
        </p:spPr>
      </p:pic>
      <p:pic>
        <p:nvPicPr>
          <p:cNvPr id="2" name="Picture 1">
            <a:extLst>
              <a:ext uri="{FF2B5EF4-FFF2-40B4-BE49-F238E27FC236}">
                <a16:creationId xmlns:a16="http://schemas.microsoft.com/office/drawing/2014/main" id="{938379D5-ACAB-7044-BFEB-8C45B2C6768D}"/>
              </a:ext>
            </a:extLst>
          </p:cNvPr>
          <p:cNvPicPr>
            <a:picLocks noChangeAspect="1"/>
          </p:cNvPicPr>
          <p:nvPr/>
        </p:nvPicPr>
        <p:blipFill rotWithShape="1">
          <a:blip r:embed="rId3"/>
          <a:srcRect l="26022" t="21046" b="5882"/>
          <a:stretch/>
        </p:blipFill>
        <p:spPr>
          <a:xfrm>
            <a:off x="550592" y="1017892"/>
            <a:ext cx="3156789" cy="5345363"/>
          </a:xfrm>
          <a:prstGeom prst="rect">
            <a:avLst/>
          </a:prstGeom>
        </p:spPr>
      </p:pic>
      <p:pic>
        <p:nvPicPr>
          <p:cNvPr id="4" name="Picture 3">
            <a:extLst>
              <a:ext uri="{FF2B5EF4-FFF2-40B4-BE49-F238E27FC236}">
                <a16:creationId xmlns:a16="http://schemas.microsoft.com/office/drawing/2014/main" id="{B3D05FA9-24F5-814B-882A-6A3A379A4184}"/>
              </a:ext>
            </a:extLst>
          </p:cNvPr>
          <p:cNvPicPr>
            <a:picLocks noChangeAspect="1"/>
          </p:cNvPicPr>
          <p:nvPr/>
        </p:nvPicPr>
        <p:blipFill rotWithShape="1">
          <a:blip r:embed="rId4"/>
          <a:srcRect l="26695" t="21046" b="5751"/>
          <a:stretch/>
        </p:blipFill>
        <p:spPr>
          <a:xfrm>
            <a:off x="7183934" y="1008309"/>
            <a:ext cx="3128071" cy="5354946"/>
          </a:xfrm>
          <a:prstGeom prst="rect">
            <a:avLst/>
          </a:prstGeom>
        </p:spPr>
      </p:pic>
      <p:sp>
        <p:nvSpPr>
          <p:cNvPr id="5" name="TextBox 4">
            <a:extLst>
              <a:ext uri="{FF2B5EF4-FFF2-40B4-BE49-F238E27FC236}">
                <a16:creationId xmlns:a16="http://schemas.microsoft.com/office/drawing/2014/main" id="{79B03304-5863-0440-B0A0-056623B83412}"/>
              </a:ext>
            </a:extLst>
          </p:cNvPr>
          <p:cNvSpPr txBox="1"/>
          <p:nvPr/>
        </p:nvSpPr>
        <p:spPr>
          <a:xfrm>
            <a:off x="525359" y="923365"/>
            <a:ext cx="240027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 Enriched BP Terms</a:t>
            </a:r>
          </a:p>
        </p:txBody>
      </p:sp>
      <p:sp>
        <p:nvSpPr>
          <p:cNvPr id="6" name="TextBox 5">
            <a:extLst>
              <a:ext uri="{FF2B5EF4-FFF2-40B4-BE49-F238E27FC236}">
                <a16:creationId xmlns:a16="http://schemas.microsoft.com/office/drawing/2014/main" id="{BF357487-352B-424D-B3E8-D7B2A00C9499}"/>
              </a:ext>
            </a:extLst>
          </p:cNvPr>
          <p:cNvSpPr txBox="1"/>
          <p:nvPr/>
        </p:nvSpPr>
        <p:spPr>
          <a:xfrm>
            <a:off x="3992808" y="923365"/>
            <a:ext cx="241521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 Enriched CC Terms</a:t>
            </a:r>
          </a:p>
        </p:txBody>
      </p:sp>
      <p:sp>
        <p:nvSpPr>
          <p:cNvPr id="7" name="TextBox 6">
            <a:extLst>
              <a:ext uri="{FF2B5EF4-FFF2-40B4-BE49-F238E27FC236}">
                <a16:creationId xmlns:a16="http://schemas.microsoft.com/office/drawing/2014/main" id="{77337B74-92B0-6C45-B293-DEAE35C0F775}"/>
              </a:ext>
            </a:extLst>
          </p:cNvPr>
          <p:cNvSpPr txBox="1"/>
          <p:nvPr/>
        </p:nvSpPr>
        <p:spPr>
          <a:xfrm>
            <a:off x="7021796" y="913782"/>
            <a:ext cx="2416815"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 Enriched MF Terms</a:t>
            </a:r>
          </a:p>
        </p:txBody>
      </p:sp>
    </p:spTree>
    <p:extLst>
      <p:ext uri="{BB962C8B-B14F-4D97-AF65-F5344CB8AC3E}">
        <p14:creationId xmlns:p14="http://schemas.microsoft.com/office/powerpoint/2010/main" val="121645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16AFE3-767A-2041-8464-5A97BD1100C2}"/>
              </a:ext>
            </a:extLst>
          </p:cNvPr>
          <p:cNvPicPr>
            <a:picLocks noChangeAspect="1"/>
          </p:cNvPicPr>
          <p:nvPr/>
        </p:nvPicPr>
        <p:blipFill rotWithShape="1">
          <a:blip r:embed="rId2"/>
          <a:srcRect l="26082" t="22278" b="5316"/>
          <a:stretch/>
        </p:blipFill>
        <p:spPr>
          <a:xfrm>
            <a:off x="582315" y="1252336"/>
            <a:ext cx="2957091" cy="4965539"/>
          </a:xfrm>
          <a:prstGeom prst="rect">
            <a:avLst/>
          </a:prstGeom>
        </p:spPr>
      </p:pic>
      <p:pic>
        <p:nvPicPr>
          <p:cNvPr id="7" name="Picture 6">
            <a:extLst>
              <a:ext uri="{FF2B5EF4-FFF2-40B4-BE49-F238E27FC236}">
                <a16:creationId xmlns:a16="http://schemas.microsoft.com/office/drawing/2014/main" id="{6599CCAD-88A6-A04A-951E-F42D5EAA652B}"/>
              </a:ext>
            </a:extLst>
          </p:cNvPr>
          <p:cNvPicPr>
            <a:picLocks noChangeAspect="1"/>
          </p:cNvPicPr>
          <p:nvPr/>
        </p:nvPicPr>
        <p:blipFill rotWithShape="1">
          <a:blip r:embed="rId3"/>
          <a:srcRect l="26660" t="22110" b="5485"/>
          <a:stretch/>
        </p:blipFill>
        <p:spPr>
          <a:xfrm>
            <a:off x="3813630" y="1240761"/>
            <a:ext cx="2933941" cy="4965539"/>
          </a:xfrm>
          <a:prstGeom prst="rect">
            <a:avLst/>
          </a:prstGeom>
        </p:spPr>
      </p:pic>
      <p:pic>
        <p:nvPicPr>
          <p:cNvPr id="9" name="Picture 8">
            <a:extLst>
              <a:ext uri="{FF2B5EF4-FFF2-40B4-BE49-F238E27FC236}">
                <a16:creationId xmlns:a16="http://schemas.microsoft.com/office/drawing/2014/main" id="{3A8651FF-F166-CD42-AA27-26CE131F7EC8}"/>
              </a:ext>
            </a:extLst>
          </p:cNvPr>
          <p:cNvPicPr>
            <a:picLocks noChangeAspect="1"/>
          </p:cNvPicPr>
          <p:nvPr/>
        </p:nvPicPr>
        <p:blipFill rotWithShape="1">
          <a:blip r:embed="rId4"/>
          <a:srcRect l="26371" t="22110" b="5654"/>
          <a:stretch/>
        </p:blipFill>
        <p:spPr>
          <a:xfrm>
            <a:off x="7021795" y="1252336"/>
            <a:ext cx="2945516" cy="4953964"/>
          </a:xfrm>
          <a:prstGeom prst="rect">
            <a:avLst/>
          </a:prstGeom>
        </p:spPr>
      </p:pic>
      <p:sp>
        <p:nvSpPr>
          <p:cNvPr id="10" name="TextBox 9">
            <a:extLst>
              <a:ext uri="{FF2B5EF4-FFF2-40B4-BE49-F238E27FC236}">
                <a16:creationId xmlns:a16="http://schemas.microsoft.com/office/drawing/2014/main" id="{1F71AF5B-1F7B-9249-9898-0947968FABC4}"/>
              </a:ext>
            </a:extLst>
          </p:cNvPr>
          <p:cNvSpPr txBox="1"/>
          <p:nvPr/>
        </p:nvSpPr>
        <p:spPr>
          <a:xfrm>
            <a:off x="525359" y="923365"/>
            <a:ext cx="240027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 Enriched BP Terms</a:t>
            </a:r>
          </a:p>
        </p:txBody>
      </p:sp>
      <p:sp>
        <p:nvSpPr>
          <p:cNvPr id="11" name="TextBox 10">
            <a:extLst>
              <a:ext uri="{FF2B5EF4-FFF2-40B4-BE49-F238E27FC236}">
                <a16:creationId xmlns:a16="http://schemas.microsoft.com/office/drawing/2014/main" id="{EEA1BC57-ED4A-C04C-A196-1CEFBB0B2DFE}"/>
              </a:ext>
            </a:extLst>
          </p:cNvPr>
          <p:cNvSpPr txBox="1"/>
          <p:nvPr/>
        </p:nvSpPr>
        <p:spPr>
          <a:xfrm>
            <a:off x="3813630" y="913782"/>
            <a:ext cx="241521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 Enriched CC Terms</a:t>
            </a:r>
          </a:p>
        </p:txBody>
      </p:sp>
      <p:sp>
        <p:nvSpPr>
          <p:cNvPr id="12" name="TextBox 11">
            <a:extLst>
              <a:ext uri="{FF2B5EF4-FFF2-40B4-BE49-F238E27FC236}">
                <a16:creationId xmlns:a16="http://schemas.microsoft.com/office/drawing/2014/main" id="{BA458EA2-BB3E-FB48-A164-D380F52DBD18}"/>
              </a:ext>
            </a:extLst>
          </p:cNvPr>
          <p:cNvSpPr txBox="1"/>
          <p:nvPr/>
        </p:nvSpPr>
        <p:spPr>
          <a:xfrm>
            <a:off x="7021796" y="913782"/>
            <a:ext cx="2416815"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 Enriched MF Terms</a:t>
            </a:r>
          </a:p>
        </p:txBody>
      </p:sp>
    </p:spTree>
    <p:extLst>
      <p:ext uri="{BB962C8B-B14F-4D97-AF65-F5344CB8AC3E}">
        <p14:creationId xmlns:p14="http://schemas.microsoft.com/office/powerpoint/2010/main" val="2051846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9128</TotalTime>
  <Words>907</Words>
  <Application>Microsoft Macintosh PowerPoint</Application>
  <PresentationFormat>Widescreen</PresentationFormat>
  <Paragraphs>168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39</cp:revision>
  <dcterms:created xsi:type="dcterms:W3CDTF">2018-11-09T04:36:56Z</dcterms:created>
  <dcterms:modified xsi:type="dcterms:W3CDTF">2018-11-19T21:14:17Z</dcterms:modified>
</cp:coreProperties>
</file>